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  <p:sldMasterId id="2147484021" r:id="rId2"/>
  </p:sldMasterIdLst>
  <p:notesMasterIdLst>
    <p:notesMasterId r:id="rId36"/>
  </p:notesMasterIdLst>
  <p:handoutMasterIdLst>
    <p:handoutMasterId r:id="rId37"/>
  </p:handoutMasterIdLst>
  <p:sldIdLst>
    <p:sldId id="718" r:id="rId3"/>
    <p:sldId id="653" r:id="rId4"/>
    <p:sldId id="662" r:id="rId5"/>
    <p:sldId id="730" r:id="rId6"/>
    <p:sldId id="708" r:id="rId7"/>
    <p:sldId id="731" r:id="rId8"/>
    <p:sldId id="709" r:id="rId9"/>
    <p:sldId id="541" r:id="rId10"/>
    <p:sldId id="712" r:id="rId11"/>
    <p:sldId id="713" r:id="rId12"/>
    <p:sldId id="723" r:id="rId13"/>
    <p:sldId id="722" r:id="rId14"/>
    <p:sldId id="699" r:id="rId15"/>
    <p:sldId id="732" r:id="rId16"/>
    <p:sldId id="721" r:id="rId17"/>
    <p:sldId id="707" r:id="rId18"/>
    <p:sldId id="736" r:id="rId19"/>
    <p:sldId id="695" r:id="rId20"/>
    <p:sldId id="677" r:id="rId21"/>
    <p:sldId id="661" r:id="rId22"/>
    <p:sldId id="734" r:id="rId23"/>
    <p:sldId id="735" r:id="rId24"/>
    <p:sldId id="714" r:id="rId25"/>
    <p:sldId id="737" r:id="rId26"/>
    <p:sldId id="724" r:id="rId27"/>
    <p:sldId id="725" r:id="rId28"/>
    <p:sldId id="726" r:id="rId29"/>
    <p:sldId id="727" r:id="rId30"/>
    <p:sldId id="728" r:id="rId31"/>
    <p:sldId id="729" r:id="rId32"/>
    <p:sldId id="717" r:id="rId33"/>
    <p:sldId id="738" r:id="rId34"/>
    <p:sldId id="687" r:id="rId35"/>
  </p:sldIdLst>
  <p:sldSz cx="9144000" cy="6858000" type="screen4x3"/>
  <p:notesSz cx="6726238" cy="9713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FF3300"/>
    <a:srgbClr val="339966"/>
    <a:srgbClr val="008000"/>
    <a:srgbClr val="009900"/>
    <a:srgbClr val="0804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>
        <p:scale>
          <a:sx n="80" d="100"/>
          <a:sy n="80" d="100"/>
        </p:scale>
        <p:origin x="-151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29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70" y="-96"/>
      </p:cViewPr>
      <p:guideLst>
        <p:guide orient="horz" pos="3059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6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20AB747-BFF5-45CF-8915-BE968E1BD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5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28663"/>
            <a:ext cx="4856162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13275"/>
            <a:ext cx="4935538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A76EC1E-BF08-4C0C-8B88-87B190097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17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D8AF4F9C-5FAD-4A85-961A-A96A29C1042D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  <a:latin typeface="Arial Unicode MS" pitchFamily="34" charset="-128"/>
              </a:rPr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764AD3-C85F-4B6B-A7EC-2356E485BFAE}" type="slidenum">
              <a:rPr lang="en-US">
                <a:solidFill>
                  <a:prstClr val="white"/>
                </a:solidFill>
                <a:latin typeface="Arial Unicode MS" pitchFamily="34" charset="-128"/>
              </a:rPr>
              <a:pPr>
                <a:defRPr/>
              </a:pPr>
              <a:t>10</a:t>
            </a:fld>
            <a:endParaRPr lang="en-US">
              <a:solidFill>
                <a:prstClr val="white"/>
              </a:solidFill>
              <a:latin typeface="Arial Unicode MS" pitchFamily="34" charset="-128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Scott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Makeig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 and Julie </a:t>
            </a:r>
            <a:r>
              <a:rPr kumimoji="1" lang="en-US" sz="1200" i="0" kern="1200" dirty="0" err="1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Onton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,</a:t>
            </a:r>
            <a:r>
              <a:rPr kumimoji="1" lang="en-US" sz="1200" i="0" kern="1200" baseline="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 </a:t>
            </a:r>
            <a:r>
              <a:rPr kumimoji="1" lang="en-US" sz="1200" b="1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ERP Features and EEG Dynamics: An ICA Perspective</a:t>
            </a:r>
            <a:r>
              <a:rPr kumimoji="1" lang="en-US" sz="1200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/>
            </a:r>
            <a:br>
              <a:rPr kumimoji="1" lang="en-US" sz="1200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</a:br>
            <a:r>
              <a:rPr kumimoji="1" lang="pl-PL" sz="1200" i="0" kern="1200" dirty="0" err="1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Swartz</a:t>
            </a:r>
            <a:r>
              <a:rPr kumimoji="1" lang="pl-PL" sz="1200" i="0" kern="1200" dirty="0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 Center for Computational </a:t>
            </a:r>
            <a:r>
              <a:rPr kumimoji="1" lang="pl-PL" sz="1200" i="0" kern="1200" dirty="0" err="1" smtClean="0">
                <a:solidFill>
                  <a:schemeClr val="tx1"/>
                </a:solidFill>
                <a:effectLst/>
                <a:latin typeface="Arial Unicode MS" pitchFamily="34" charset="-128"/>
                <a:ea typeface="+mn-ea"/>
                <a:cs typeface="+mn-cs"/>
              </a:rPr>
              <a:t>Neuroscience</a:t>
            </a:r>
            <a:endParaRPr lang="pl-PL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buClr>
                <a:srgbClr val="1F497D"/>
              </a:buClr>
              <a:defRPr/>
            </a:pPr>
            <a:fld id="{5459524C-498A-47E4-8D23-313749902989}" type="slidenum">
              <a:rPr lang="en-US" sz="1200">
                <a:solidFill>
                  <a:srgbClr val="000000"/>
                </a:solidFill>
              </a:rPr>
              <a:pPr>
                <a:buClr>
                  <a:srgbClr val="1F497D"/>
                </a:buClr>
                <a:defRPr/>
              </a:pPr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381384B6-DDEF-4168-8C33-12778246E01E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77F296DC-0E11-4BE4-9E56-D77315922E9A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1F497D"/>
              </a:buClr>
              <a:defRPr/>
            </a:pPr>
            <a:fld id="{2D088113-DD66-4ABF-859E-57752F6D9CC5}" type="slidenum">
              <a:rPr lang="en-US">
                <a:solidFill>
                  <a:prstClr val="white"/>
                </a:solidFill>
              </a:rPr>
              <a:pPr>
                <a:buClr>
                  <a:srgbClr val="1F497D"/>
                </a:buClr>
                <a:defRPr/>
              </a:pPr>
              <a:t>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65423EF6-43E5-4493-A995-EA3E3D26A66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68560F0A-B3F5-4241-8EE3-F8A591ADDB53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77F296DC-0E11-4BE4-9E56-D77315922E9A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28663"/>
            <a:ext cx="4854575" cy="3641725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614863"/>
            <a:ext cx="4935538" cy="4370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800D7535-99FB-432B-9A6C-C836E2009AD5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1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buClr>
                <a:srgbClr val="1F497D"/>
              </a:buClr>
              <a:defRPr/>
            </a:pPr>
            <a:r>
              <a:rPr lang="en-US">
                <a:solidFill>
                  <a:prstClr val="black"/>
                </a:solidFill>
              </a:rPr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1F497D"/>
              </a:buClr>
              <a:defRPr/>
            </a:pPr>
            <a:fld id="{5800083A-331C-45E8-ABED-A8201A2B859B}" type="slidenum">
              <a:rPr lang="en-US">
                <a:solidFill>
                  <a:prstClr val="black"/>
                </a:solidFill>
              </a:rPr>
              <a:pPr>
                <a:buClr>
                  <a:srgbClr val="1F497D"/>
                </a:buCl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28663"/>
            <a:ext cx="4854575" cy="3641725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614863"/>
            <a:ext cx="4935538" cy="4370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0420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200">
                <a:solidFill>
                  <a:prstClr val="black"/>
                </a:solidFill>
              </a:rPr>
              <a:t>M.L. Anderson, Evidence for massive redeployment</a:t>
            </a:r>
          </a:p>
        </p:txBody>
      </p:sp>
      <p:sp>
        <p:nvSpPr>
          <p:cNvPr id="60421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CB5A4FE1-C4CD-4039-BC71-40CE8522D881}" type="datetime1">
              <a:rPr lang="en-US" sz="1200">
                <a:solidFill>
                  <a:prstClr val="black"/>
                </a:solidFill>
              </a:rPr>
              <a:pPr eaLnBrk="1" hangingPunct="1">
                <a:defRPr/>
              </a:pPr>
              <a:t>5/19/2016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B195063-B802-4129-93C6-7D2A8570C4D9}" type="slidenum">
              <a:rPr lang="en-US" sz="1200">
                <a:solidFill>
                  <a:prstClr val="black"/>
                </a:solidFill>
              </a:rPr>
              <a:pPr eaLnBrk="1" hangingPunct="1">
                <a:defRPr/>
              </a:pPr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C7C2E1E2-156E-41D3-B8FB-5B685E60139E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3D72C0C5-7EE2-468C-A20D-61112AC4B26C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  <a:latin typeface="Arial Unicode MS" pitchFamily="34" charset="-128"/>
              </a:rPr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ECA40F-C89E-4C1A-9A4F-BA0B209F8181}" type="slidenum">
              <a:rPr lang="en-US">
                <a:solidFill>
                  <a:prstClr val="white"/>
                </a:solidFill>
                <a:latin typeface="Arial Unicode MS" pitchFamily="34" charset="-128"/>
              </a:rPr>
              <a:pPr>
                <a:defRPr/>
              </a:pPr>
              <a:t>9</a:t>
            </a:fld>
            <a:endParaRPr lang="en-US">
              <a:solidFill>
                <a:prstClr val="white"/>
              </a:solidFill>
              <a:latin typeface="Arial Unicode MS" pitchFamily="34" charset="-128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3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8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125538"/>
            <a:ext cx="4098925" cy="561657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37125" y="1125538"/>
            <a:ext cx="4098925" cy="561657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6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11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804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6" name="Rectangle 5128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91177" name="Rectangle 512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5130"/>
          <p:cNvSpPr>
            <a:spLocks noGrp="1" noChangeArrowheads="1"/>
          </p:cNvSpPr>
          <p:nvPr>
            <p:ph type="dt" sz="half" idx="10"/>
          </p:nvPr>
        </p:nvSpPr>
        <p:spPr>
          <a:xfrm>
            <a:off x="698500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60B6F-BCEA-4425-8BF4-0D94FC5E5B3F}" type="datetime1">
              <a:rPr lang="en-US">
                <a:solidFill>
                  <a:srgbClr val="EAEAEA"/>
                </a:solidFill>
              </a:rPr>
              <a:pPr>
                <a:defRPr/>
              </a:pPr>
              <a:t>5/19/2016</a:t>
            </a:fld>
            <a:endParaRPr lang="pl-PL">
              <a:solidFill>
                <a:srgbClr val="EAEAEA"/>
              </a:solidFill>
            </a:endParaRPr>
          </a:p>
        </p:txBody>
      </p:sp>
      <p:sp>
        <p:nvSpPr>
          <p:cNvPr id="5" name="Rectangle 51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1547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EAEAEA"/>
              </a:solidFill>
            </a:endParaRPr>
          </a:p>
        </p:txBody>
      </p:sp>
      <p:sp>
        <p:nvSpPr>
          <p:cNvPr id="6" name="Rectangle 51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65900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91272-6BEA-48C0-B031-DC4681930E6A}" type="slidenum">
              <a:rPr lang="pl-PL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6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5AEB-E563-4260-B3B6-2A6275163EA4}" type="datetime1">
              <a:rPr lang="en-US">
                <a:solidFill>
                  <a:srgbClr val="EAEAEA"/>
                </a:solidFill>
              </a:rPr>
              <a:pPr>
                <a:defRPr/>
              </a:pPr>
              <a:t>5/19/2016</a:t>
            </a:fld>
            <a:endParaRPr lang="pl-PL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BCF35-1BEC-487B-9E15-D78A0061D49A}" type="slidenum">
              <a:rPr lang="pl-PL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1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64C33-4C93-45A2-8790-9064476E1FA3}" type="datetime1">
              <a:rPr lang="en-US">
                <a:solidFill>
                  <a:srgbClr val="EAEAEA"/>
                </a:solidFill>
              </a:rPr>
              <a:pPr>
                <a:defRPr/>
              </a:pPr>
              <a:t>5/19/2016</a:t>
            </a:fld>
            <a:endParaRPr lang="pl-PL">
              <a:solidFill>
                <a:srgbClr val="EAEAEA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EAEAEA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18399-035A-4439-A3B2-9A8BA7694E99}" type="slidenum">
              <a:rPr lang="pl-PL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7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11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5000"/>
              </a:schemeClr>
            </a:gs>
            <a:gs pos="999">
              <a:srgbClr val="336600"/>
            </a:gs>
            <a:gs pos="99001">
              <a:srgbClr val="156B13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Berlin bull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25538"/>
            <a:ext cx="83502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20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2">
                <a:lumMod val="50000"/>
              </a:schemeClr>
            </a:gs>
            <a:gs pos="50000">
              <a:srgbClr val="003366"/>
            </a:gs>
            <a:gs pos="100000">
              <a:srgbClr val="001B3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652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ClrTx/>
              <a:buSzTx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A7606A3-FA25-4166-9D7F-CB3DB3A0878A}" type="datetime1">
              <a:rPr lang="en-US">
                <a:solidFill>
                  <a:srgbClr val="EAEAEA"/>
                </a:solidFill>
              </a:rPr>
              <a:pPr>
                <a:defRPr/>
              </a:pPr>
              <a:t>5/19/2016</a:t>
            </a:fld>
            <a:endParaRPr lang="pl-PL">
              <a:solidFill>
                <a:srgbClr val="EAEAEA"/>
              </a:solidFill>
            </a:endParaRPr>
          </a:p>
        </p:txBody>
      </p:sp>
      <p:sp>
        <p:nvSpPr>
          <p:cNvPr id="3901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srgbClr val="EAEAEA"/>
              </a:solidFill>
            </a:endParaRPr>
          </a:p>
        </p:txBody>
      </p:sp>
      <p:sp>
        <p:nvSpPr>
          <p:cNvPr id="390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F6FEBEF-49CF-4890-8F92-50B0EE3A3FAA}" type="slidenum">
              <a:rPr lang="pl-PL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509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663" y="1800260"/>
            <a:ext cx="8569325" cy="158102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/>
              <a:t>Komunikacja jako rezonans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między mózgami. </a:t>
            </a:r>
            <a:r>
              <a:rPr lang="pl-PL" sz="4000" dirty="0"/>
              <a:t/>
            </a:r>
            <a:br>
              <a:rPr lang="pl-PL" sz="4000" dirty="0"/>
            </a:br>
            <a:endParaRPr lang="pl-PL" sz="2800" dirty="0" smtClean="0">
              <a:solidFill>
                <a:srgbClr val="FFC000"/>
              </a:solidFill>
              <a:latin typeface="Arial Unicode MS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437112"/>
            <a:ext cx="8064500" cy="230500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Włodzisław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Duch</a:t>
            </a: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/>
            </a:r>
            <a:b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r>
              <a:rPr lang="pl-P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Katedra Informatyki Stosowanej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UMK</a:t>
            </a:r>
            <a:b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endParaRPr lang="pl-PL" sz="1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Google: </a:t>
            </a:r>
            <a:r>
              <a:rPr lang="pl-P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W.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Duch</a:t>
            </a:r>
            <a:b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endParaRPr lang="pl-PL" sz="1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algn="r" eaLnBrk="1" hangingPunct="1">
              <a:lnSpc>
                <a:spcPct val="90000"/>
              </a:lnSpc>
              <a:defRPr/>
            </a:pPr>
            <a:r>
              <a:rPr lang="pl-PL" dirty="0">
                <a:latin typeface="+mn-lt"/>
              </a:rPr>
              <a:t>Homo </a:t>
            </a:r>
            <a:r>
              <a:rPr lang="pl-PL" dirty="0" err="1" smtClean="0">
                <a:latin typeface="+mn-lt"/>
              </a:rPr>
              <a:t>Communicativus</a:t>
            </a:r>
            <a:r>
              <a:rPr lang="pl-PL" dirty="0">
                <a:latin typeface="+mn-lt"/>
              </a:rPr>
              <a:t>, </a:t>
            </a: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24-25.06.20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</a:t>
            </a: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7" y="2884257"/>
            <a:ext cx="1524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31" descr="l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7" y="836712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3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79562"/>
            <a:ext cx="12668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178" y="2993796"/>
            <a:ext cx="14287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7185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Semantyka w </a:t>
            </a:r>
            <a:r>
              <a:rPr lang="pl-PL" dirty="0" err="1" smtClean="0"/>
              <a:t>fMRI</a:t>
            </a:r>
            <a:endParaRPr lang="pl-PL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0195" y="908720"/>
            <a:ext cx="8423963" cy="17859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sz="2400" dirty="0" smtClean="0"/>
              <a:t>Wektory semantyczne V(S) wyznaczono obliczając korelacje danego </a:t>
            </a:r>
            <a:r>
              <a:rPr lang="pl-PL" sz="2400" dirty="0"/>
              <a:t>pojęcia z 25 wybranymi cechami </a:t>
            </a:r>
            <a:r>
              <a:rPr lang="pl-PL" sz="2400" dirty="0" err="1" smtClean="0"/>
              <a:t>korzystąjac</a:t>
            </a:r>
            <a:r>
              <a:rPr lang="pl-PL" sz="2400" dirty="0" smtClean="0"/>
              <a:t> z dużego korpusu słów (10</a:t>
            </a:r>
            <a:r>
              <a:rPr lang="pl-PL" sz="2400" baseline="30000" dirty="0" smtClean="0"/>
              <a:t>12</a:t>
            </a:r>
            <a:r>
              <a:rPr lang="pl-PL" sz="2400" dirty="0" smtClean="0"/>
              <a:t>). Model </a:t>
            </a:r>
            <a:r>
              <a:rPr lang="pl-PL" sz="2400" dirty="0"/>
              <a:t>uczono </a:t>
            </a:r>
            <a:r>
              <a:rPr lang="pl-PL" sz="2400" dirty="0" smtClean="0"/>
              <a:t>korelacji V(S) ze </a:t>
            </a:r>
            <a:r>
              <a:rPr lang="pl-PL" sz="2400" dirty="0" err="1" smtClean="0"/>
              <a:t>skanami</a:t>
            </a:r>
            <a:r>
              <a:rPr lang="pl-PL" sz="2400" dirty="0" smtClean="0"/>
              <a:t> </a:t>
            </a:r>
            <a:r>
              <a:rPr lang="pl-PL" sz="2400" dirty="0" err="1" smtClean="0"/>
              <a:t>fMRI</a:t>
            </a:r>
            <a:r>
              <a:rPr lang="pl-PL" sz="2400" dirty="0" smtClean="0"/>
              <a:t>, biorąc 58 do uczenia i przewidując </a:t>
            </a:r>
            <a:r>
              <a:rPr lang="pl-PL" sz="2400" dirty="0"/>
              <a:t>dwa pozostałe.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Dokładność była na poziomie 77%.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72071" y="2854604"/>
            <a:ext cx="516542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Aktywacja mózgu obserwowana w </a:t>
            </a:r>
            <a:b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fMRI</a:t>
            </a: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dla danego pojęcia jest </a:t>
            </a:r>
            <a:b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prototypem stanu mózgu związanego </a:t>
            </a:r>
            <a:b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z sensem tego słowa. </a:t>
            </a:r>
            <a:endParaRPr lang="pl-PL" sz="24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Korelacje między </a:t>
            </a: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słowami 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=&gt; aktywacje </a:t>
            </a: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dla nowych pojęć.  </a:t>
            </a:r>
            <a:b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Pobudzenia mózgu to naturalna baza 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reprezentacji </a:t>
            </a: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semantycznych. 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2010 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1st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Workshop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on 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omputational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Neurolinguistics</a:t>
            </a: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3277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0"/>
            <a:ext cx="9223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45" y="2853908"/>
            <a:ext cx="34480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9197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ienceblogs.com/notrocketscience/wp-content/blogs.dir/474/files/2012/04/i-845ee87e4fd02549873e9a4742ec1230-Brainr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63810"/>
            <a:ext cx="7920880" cy="470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8734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rainslab.files.wordpress.com/2010/06/screen-shot-2010-06-10-at-10-13-19-pm.png?w=500&amp;h=4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762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46205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Semantyka z EEG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355725"/>
            <a:ext cx="8326759" cy="84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EEG zmienia się szybko, uśrednienie robi się analizując reakcję mózgu na pokazywane obrazki. </a:t>
            </a:r>
          </a:p>
        </p:txBody>
      </p:sp>
      <p:pic>
        <p:nvPicPr>
          <p:cNvPr id="2050" name="Picture 2" descr="http://ej.iop.org/images/1741-2552/9/5/056013/Full/jne420368f4_on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42862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static.com/images?q=tbn:ANd9GcTo1CkrM1o8qWSdW6QqSZ6muQ4HfuHCUR-FjKDs_8Le4BmWBhll3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03316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Semantyka z EEG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0104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45376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01624"/>
            <a:ext cx="2664297" cy="1327175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Lokalizacja  źródeł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23528" y="2204864"/>
            <a:ext cx="2592288" cy="42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Regiony mózgu odpowiedzialne za chwilowe aktywacje EEG da się odkryć za pomocą technik analizy źródeł.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4876"/>
            <a:ext cx="60960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12528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Mózg jako substrat myśli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412775"/>
            <a:ext cx="8326759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  <a:buClr>
                <a:srgbClr val="FFC000"/>
              </a:buClr>
              <a:defRPr/>
            </a:pPr>
            <a:r>
              <a:rPr lang="pl-PL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Mózg jest substratem, w którym może powstać świat umysłu,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labirynt wzajemnych aktywacji dostatecznie silnych, by na tle innych procesów można je było 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rozpoznać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i odróżnić od 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innych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, </a:t>
            </a:r>
            <a:br>
              <a:rPr lang="pl-PL" sz="2400" dirty="0" smtClean="0">
                <a:latin typeface="Calibri" pitchFamily="34" charset="0"/>
                <a:cs typeface="Calibri" pitchFamily="34" charset="0"/>
              </a:rPr>
            </a:br>
            <a:r>
              <a:rPr lang="pl-PL" sz="2400" dirty="0" smtClean="0">
                <a:latin typeface="Calibri" pitchFamily="34" charset="0"/>
                <a:cs typeface="Calibri" pitchFamily="34" charset="0"/>
              </a:rPr>
              <a:t>i związać z fonologicznymi reprezentacjami. </a:t>
            </a:r>
            <a:br>
              <a:rPr lang="pl-PL" sz="2400" dirty="0" smtClean="0">
                <a:latin typeface="Calibri" pitchFamily="34" charset="0"/>
                <a:cs typeface="Calibri" pitchFamily="34" charset="0"/>
              </a:rPr>
            </a:br>
            <a:endParaRPr lang="pl-PL" sz="24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FFC000"/>
              </a:buClr>
              <a:defRPr/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Fonologia </a:t>
            </a:r>
            <a:r>
              <a:rPr lang="pl-PL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 Semantyka pomaga konkretyzować myśli, bez fonologii byłyby to płynne aktywacje, myślenie symboliczne nie byłoby możliwe, generalizacja byłaby zbyt szeroka. </a:t>
            </a:r>
            <a:endParaRPr lang="pl-PL" sz="24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FFC000"/>
              </a:buClr>
              <a:defRPr/>
            </a:pPr>
            <a:r>
              <a:rPr lang="pl-PL" sz="24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400" b="1" dirty="0" smtClean="0"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pl-PL" sz="24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Wittgenstein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Tractatus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1922): </a:t>
            </a:r>
            <a:r>
              <a:rPr lang="en-US" sz="2400" i="1" dirty="0" err="1">
                <a:latin typeface="Calibri" pitchFamily="34" charset="0"/>
                <a:cs typeface="Calibri" pitchFamily="34" charset="0"/>
              </a:rPr>
              <a:t>Język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>
                <a:latin typeface="Calibri" pitchFamily="34" charset="0"/>
                <a:cs typeface="Calibri" pitchFamily="34" charset="0"/>
              </a:rPr>
              <a:t>przesłania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>
                <a:latin typeface="Calibri" pitchFamily="34" charset="0"/>
                <a:cs typeface="Calibri" pitchFamily="34" charset="0"/>
              </a:rPr>
              <a:t>myśl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. </a:t>
            </a:r>
            <a:r>
              <a:rPr lang="pl-PL" sz="24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400" i="1" dirty="0" smtClean="0">
                <a:latin typeface="Calibri" pitchFamily="34" charset="0"/>
                <a:cs typeface="Calibri" pitchFamily="34" charset="0"/>
              </a:rPr>
            </a:br>
            <a:r>
              <a:rPr lang="pl-PL" sz="2400" i="1" dirty="0" smtClean="0">
                <a:latin typeface="Calibri" pitchFamily="34" charset="0"/>
                <a:cs typeface="Calibri" pitchFamily="34" charset="0"/>
              </a:rPr>
              <a:t>Myśli </a:t>
            </a:r>
            <a:r>
              <a:rPr lang="pl-PL" sz="2400" i="1" dirty="0">
                <a:latin typeface="Calibri" pitchFamily="34" charset="0"/>
                <a:cs typeface="Calibri" pitchFamily="34" charset="0"/>
              </a:rPr>
              <a:t>wskazują na obrazy tego jak wyglądają rzeczy w świecie, myśleć to mówić do siebie samego, zdania wskazują na obrazy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</a:t>
            </a:r>
            <a:endParaRPr lang="pl-PL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21" y="404664"/>
            <a:ext cx="8572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3246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Fonologia </a:t>
            </a:r>
            <a:r>
              <a:rPr lang="pl-PL" dirty="0" smtClean="0">
                <a:latin typeface="Arial Unicode MS" pitchFamily="34" charset="-128"/>
                <a:sym typeface="Wingdings" pitchFamily="2" charset="2"/>
              </a:rPr>
              <a:t> Semantyka</a:t>
            </a:r>
            <a:endParaRPr lang="pl-PL" dirty="0" smtClean="0">
              <a:latin typeface="Arial Unicode MS" pitchFamily="34" charset="-128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196753"/>
            <a:ext cx="8326759" cy="167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  <a:buClr>
                <a:srgbClr val="FFC000"/>
              </a:buClr>
              <a:defRPr/>
            </a:pPr>
            <a:r>
              <a:rPr lang="pl-PL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Obszary związane z fonologią, reprezentacją słów pisanych, oraz aktywnością pozostałych części mózgu można symulować za pomocą komputerowych modeli. Pomiędzy tymi 3 warstwami są grupy neuronów pozwalające mapować z jednej na drugą. </a:t>
            </a:r>
            <a:endParaRPr lang="pl-PL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42" y="3067585"/>
            <a:ext cx="4076723" cy="375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71" y="3067584"/>
            <a:ext cx="3948112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76089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44488" y="5975350"/>
            <a:ext cx="8280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„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Gain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” – trajektoria warstwy semantycznej rzadko powraca do podobnych stanów, jest mniej aktywnych obszarów niż dla słów konkretnych.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6770687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129463" cy="669925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latin typeface="Arial Unicode MS" pitchFamily="34" charset="-128"/>
              </a:rPr>
              <a:t>Szczegółowy model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336550" y="704850"/>
            <a:ext cx="2730500" cy="60055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err="1" smtClean="0"/>
              <a:t>Garagnani</a:t>
            </a:r>
            <a:r>
              <a:rPr lang="pl-PL" dirty="0" smtClean="0"/>
              <a:t> et al</a:t>
            </a:r>
            <a:r>
              <a:rPr lang="en-US" dirty="0" smtClean="0"/>
              <a:t>. Recruitment and consolidation of cell assemblies for words by way of </a:t>
            </a:r>
            <a:r>
              <a:rPr lang="en-US" dirty="0" err="1" smtClean="0"/>
              <a:t>Hebbian</a:t>
            </a:r>
            <a:r>
              <a:rPr lang="en-US" dirty="0" smtClean="0"/>
              <a:t> learning and competition in a multi-layer neural network</a:t>
            </a:r>
            <a:r>
              <a:rPr lang="pl-PL" dirty="0" smtClean="0"/>
              <a:t>. </a:t>
            </a:r>
            <a:br>
              <a:rPr lang="pl-PL" dirty="0" smtClean="0"/>
            </a:br>
            <a:r>
              <a:rPr lang="en-US" dirty="0" smtClean="0"/>
              <a:t>Cognitive Comp</a:t>
            </a:r>
            <a:r>
              <a:rPr lang="pl-PL" dirty="0" smtClean="0"/>
              <a:t>.</a:t>
            </a:r>
            <a:r>
              <a:rPr lang="en-US" dirty="0" smtClean="0"/>
              <a:t> 1(2), 160-176</a:t>
            </a:r>
            <a:r>
              <a:rPr lang="pl-PL" dirty="0" smtClean="0"/>
              <a:t>, </a:t>
            </a:r>
            <a:r>
              <a:rPr lang="en-US" dirty="0" smtClean="0"/>
              <a:t>2009</a:t>
            </a:r>
            <a:r>
              <a:rPr lang="pl-PL" dirty="0" smtClean="0"/>
              <a:t>. </a:t>
            </a:r>
          </a:p>
          <a:p>
            <a:pPr marL="0" indent="0">
              <a:buFontTx/>
              <a:buNone/>
            </a:pPr>
            <a:r>
              <a:rPr lang="pl-PL" dirty="0" smtClean="0"/>
              <a:t>Pierwotna kora słuchowa </a:t>
            </a:r>
            <a:r>
              <a:rPr lang="en-US" dirty="0" smtClean="0"/>
              <a:t>(A1), </a:t>
            </a:r>
            <a:r>
              <a:rPr lang="pl-PL" dirty="0" smtClean="0"/>
              <a:t>pas słuchowy</a:t>
            </a:r>
            <a:r>
              <a:rPr lang="en-US" dirty="0" smtClean="0"/>
              <a:t> (AB)</a:t>
            </a:r>
            <a:r>
              <a:rPr lang="pl-PL" dirty="0" smtClean="0"/>
              <a:t>, pas rozszerzony </a:t>
            </a:r>
            <a:r>
              <a:rPr lang="en-US" dirty="0" smtClean="0"/>
              <a:t>(PB</a:t>
            </a:r>
            <a:r>
              <a:rPr lang="pl-PL" dirty="0" smtClean="0"/>
              <a:t>,  obszar </a:t>
            </a:r>
            <a:r>
              <a:rPr lang="en-US" dirty="0" err="1" smtClean="0"/>
              <a:t>Werni</a:t>
            </a:r>
            <a:r>
              <a:rPr lang="pl-PL" dirty="0" smtClean="0"/>
              <a:t>c</a:t>
            </a:r>
            <a:r>
              <a:rPr lang="en-US" dirty="0" smtClean="0"/>
              <a:t>k</a:t>
            </a:r>
            <a:r>
              <a:rPr lang="pl-PL" dirty="0" smtClean="0"/>
              <a:t>i</a:t>
            </a:r>
            <a:r>
              <a:rPr lang="en-US" dirty="0" smtClean="0"/>
              <a:t>e</a:t>
            </a:r>
            <a:r>
              <a:rPr lang="pl-PL" dirty="0" smtClean="0"/>
              <a:t>go</a:t>
            </a:r>
            <a:r>
              <a:rPr lang="en-US" dirty="0" smtClean="0"/>
              <a:t>), </a:t>
            </a:r>
            <a:r>
              <a:rPr lang="pl-PL" dirty="0" err="1" smtClean="0"/>
              <a:t>boczno</a:t>
            </a:r>
            <a:r>
              <a:rPr lang="pl-PL" dirty="0" smtClean="0"/>
              <a:t>- brzuszna kora przed- czołowa </a:t>
            </a:r>
            <a:r>
              <a:rPr lang="en-US" dirty="0" smtClean="0"/>
              <a:t>(PF) </a:t>
            </a:r>
            <a:r>
              <a:rPr lang="pl-PL" dirty="0" smtClean="0"/>
              <a:t>i przed- ruchowa </a:t>
            </a:r>
            <a:r>
              <a:rPr lang="en-US" dirty="0" smtClean="0"/>
              <a:t>(PM</a:t>
            </a:r>
            <a:r>
              <a:rPr lang="pl-PL" dirty="0" smtClean="0"/>
              <a:t>, </a:t>
            </a:r>
            <a:r>
              <a:rPr lang="en-US" dirty="0" err="1" smtClean="0"/>
              <a:t>Broca</a:t>
            </a:r>
            <a:r>
              <a:rPr lang="en-US" dirty="0" smtClean="0"/>
              <a:t>)</a:t>
            </a:r>
            <a:r>
              <a:rPr lang="pl-PL" dirty="0" smtClean="0"/>
              <a:t>, kora ruchowa </a:t>
            </a:r>
            <a:r>
              <a:rPr lang="en-US" dirty="0" smtClean="0"/>
              <a:t>(M1).</a:t>
            </a: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828675"/>
            <a:ext cx="607695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9815" y="260648"/>
            <a:ext cx="6089873" cy="769938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Plan </a:t>
            </a:r>
            <a:endParaRPr lang="en-US" dirty="0" smtClean="0">
              <a:latin typeface="Arial Unicode MS" pitchFamily="3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382000" cy="2854077"/>
          </a:xfrm>
        </p:spPr>
        <p:txBody>
          <a:bodyPr/>
          <a:lstStyle/>
          <a:p>
            <a:pPr eaLnBrk="1" hangingPunct="1">
              <a:defRPr/>
            </a:pPr>
            <a:r>
              <a:rPr lang="pl-PL" sz="2400" dirty="0" smtClean="0"/>
              <a:t>Słowa w mózgu.</a:t>
            </a:r>
          </a:p>
          <a:p>
            <a:pPr eaLnBrk="1" hangingPunct="1">
              <a:defRPr/>
            </a:pPr>
            <a:r>
              <a:rPr lang="pl-PL" sz="2400" dirty="0" smtClean="0"/>
              <a:t>Język, obrazy, ciało. </a:t>
            </a:r>
          </a:p>
          <a:p>
            <a:pPr eaLnBrk="1" hangingPunct="1">
              <a:defRPr/>
            </a:pPr>
            <a:r>
              <a:rPr lang="pl-PL" sz="2400" dirty="0" smtClean="0"/>
              <a:t>Rozumienie siebie, rozumienie innych.</a:t>
            </a:r>
          </a:p>
          <a:p>
            <a:pPr eaLnBrk="1" hangingPunct="1">
              <a:defRPr/>
            </a:pPr>
            <a:r>
              <a:rPr lang="pl-PL" sz="2400" dirty="0" err="1" smtClean="0"/>
              <a:t>Memy</a:t>
            </a:r>
            <a:r>
              <a:rPr lang="pl-PL" sz="2400" dirty="0" smtClean="0"/>
              <a:t>  i spiski. </a:t>
            </a:r>
          </a:p>
          <a:p>
            <a:pPr eaLnBrk="1" hangingPunct="1">
              <a:defRPr/>
            </a:pPr>
            <a:r>
              <a:rPr lang="pl-PL" sz="2400" dirty="0" smtClean="0"/>
              <a:t>Komunikacja jako rezonans mózgów.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600" y="3645024"/>
            <a:ext cx="3810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Wyobraźnia i zmysły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041400"/>
            <a:ext cx="8524875" cy="458788"/>
          </a:xfrm>
        </p:spPr>
        <p:txBody>
          <a:bodyPr lIns="92075" tIns="46038" rIns="92075" bIns="46038"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400" dirty="0" smtClean="0"/>
              <a:t>Jak i gdzie powstają obrazy mentalne?</a:t>
            </a:r>
            <a:endParaRPr lang="en-US" sz="2400" dirty="0" smtClean="0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00063" y="1571625"/>
            <a:ext cx="84296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buClr>
                <a:srgbClr val="FFCC66"/>
              </a:buClr>
              <a:buSzPct val="115000"/>
              <a:tabLst>
                <a:tab pos="358775" algn="l"/>
              </a:tabLst>
            </a:pPr>
            <a:r>
              <a:rPr lang="en-US" sz="2400" dirty="0" err="1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Borst</a:t>
            </a:r>
            <a:r>
              <a:rPr lang="en-US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Kosslyn</a:t>
            </a:r>
            <a:r>
              <a:rPr lang="pl-PL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2008</a:t>
            </a:r>
            <a:r>
              <a:rPr lang="pl-PL" sz="24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): Nasze </a:t>
            </a:r>
            <a:r>
              <a:rPr lang="pl-PL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badania wspierają twierdzenie, że reprezentacja wyobrażeń oparta jest na tych samych mechanizmach co reprezentacja percepcji wzrokowej</a:t>
            </a:r>
            <a:r>
              <a:rPr lang="en-US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.  </a:t>
            </a:r>
          </a:p>
          <a:p>
            <a:pPr marL="358775" indent="-358775">
              <a:buClr>
                <a:srgbClr val="FFCC66"/>
              </a:buClr>
              <a:buSzPct val="115000"/>
              <a:tabLst>
                <a:tab pos="358775" algn="l"/>
              </a:tabLst>
            </a:pPr>
            <a:endParaRPr lang="en-US" sz="2400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CC66"/>
              </a:buClr>
              <a:buSzPct val="115000"/>
              <a:tabLst>
                <a:tab pos="358775" algn="l"/>
              </a:tabLst>
            </a:pPr>
            <a:r>
              <a:rPr lang="pl-PL" sz="24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Rezultaty </a:t>
            </a:r>
            <a:r>
              <a:rPr lang="pl-PL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kwestionariuszy </a:t>
            </a:r>
            <a:r>
              <a:rPr lang="en-US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Vividness of Visual Imagination (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VVIQ</a:t>
            </a:r>
            <a:r>
              <a:rPr lang="pl-PL" sz="24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Cui</a:t>
            </a:r>
            <a:r>
              <a:rPr lang="pl-PL" sz="24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i </a:t>
            </a:r>
            <a:r>
              <a:rPr lang="pl-PL" sz="2400" dirty="0" err="1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inn</a:t>
            </a:r>
            <a:r>
              <a:rPr lang="pl-PL" sz="24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2007) </a:t>
            </a:r>
            <a:r>
              <a:rPr lang="pl-PL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korelują się dobrze z aktywnością pierwotnej kory wzrokowej mierzonej za pomocą </a:t>
            </a:r>
            <a:r>
              <a:rPr lang="en-US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fMRI </a:t>
            </a:r>
            <a:br>
              <a:rPr lang="en-US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(r=-0.73), </a:t>
            </a:r>
            <a:r>
              <a:rPr lang="pl-PL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i z wynikami dla nowych zadań psychofizycznych</a:t>
            </a:r>
            <a:r>
              <a:rPr lang="en-US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pl-PL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</a:br>
            <a:endParaRPr lang="pl-PL" sz="2400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marL="358775" indent="-358775">
              <a:buClr>
                <a:srgbClr val="FFCC66"/>
              </a:buClr>
              <a:buSzPct val="115000"/>
              <a:tabLst>
                <a:tab pos="358775" algn="l"/>
              </a:tabLst>
            </a:pPr>
            <a:r>
              <a:rPr lang="pl-PL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Indywidualne różnice są znaczne, uśrednianie daje mylny obraz. </a:t>
            </a:r>
            <a:endParaRPr lang="en-US" sz="2400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CC66"/>
              </a:buClr>
              <a:buSzPct val="115000"/>
            </a:pPr>
            <a:r>
              <a:rPr lang="pl-PL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Niektórzy ludzi mają słabą wyobraźnię wzrokową, być może pobudzenia zstępujące są u nich zbyt słabe by </a:t>
            </a:r>
            <a:r>
              <a:rPr lang="pl-PL" sz="24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powstały wyobrażenia </a:t>
            </a:r>
            <a:r>
              <a:rPr lang="pl-PL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mentalne. </a:t>
            </a:r>
            <a:r>
              <a:rPr lang="en-US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63" y="1317084"/>
            <a:ext cx="7170737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188913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Segmentacja doświadczenia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355725"/>
            <a:ext cx="8326759" cy="113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Świat naszych przeżyć jest sekwencją </a:t>
            </a: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scen, 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stany </a:t>
            </a: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przejściowe nie są 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postrzegane (</a:t>
            </a:r>
            <a:r>
              <a:rPr lang="pl-PL" sz="2400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Zacks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l-PL" sz="2400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Frontiers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pl-PL" sz="2400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human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neuroscience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2010).</a:t>
            </a:r>
            <a:endParaRPr lang="pl-PL" sz="24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52" y="2492896"/>
            <a:ext cx="53625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93712" y="2492896"/>
            <a:ext cx="314218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Automatyczna segmentacja doświadczenia to podstawa percepcji, ułatwiająca </a:t>
            </a:r>
            <a:r>
              <a:rPr lang="pl-PL" sz="2400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zapamię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pl-PL" sz="2400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tywanie</a:t>
            </a: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łączenie informacji, 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planowanie. </a:t>
            </a:r>
            <a:endParaRPr lang="pl-PL" sz="24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Przejścia 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= istotna zmiana sytuacji, sceny jak </a:t>
            </a: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na filmie. </a:t>
            </a:r>
            <a:endParaRPr lang="en-US" sz="24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0017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ChangeArrowheads="1"/>
          </p:cNvSpPr>
          <p:nvPr/>
        </p:nvSpPr>
        <p:spPr bwMode="auto">
          <a:xfrm>
            <a:off x="611188" y="908720"/>
            <a:ext cx="3312740" cy="503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  <a:buClr>
                <a:srgbClr val="775F55"/>
              </a:buClr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Nicole </a:t>
            </a:r>
            <a:r>
              <a:rPr lang="en-US" sz="240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Speer</a:t>
            </a: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et al.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Reading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Stories Activates Neural Representations of Visual and Motor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Experiences</a:t>
            </a: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nl-N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2009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). </a:t>
            </a:r>
            <a:endParaRPr lang="pl-PL" sz="24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775F55"/>
              </a:buClr>
            </a:pP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Pomimo </a:t>
            </a: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różnic szczegółów wynikających z kontekstu daje się wyróżnić prototypowe aktywacje, które reprezentują różny sens pojęć i ich role w zdaniu. </a:t>
            </a:r>
            <a:endParaRPr lang="en-US" sz="24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7005" y="237490"/>
            <a:ext cx="5143500" cy="643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0178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sz="4000" dirty="0" smtClean="0"/>
              <a:t>Czym są pojęcia</a:t>
            </a:r>
            <a:endParaRPr lang="en-US" sz="40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25538"/>
            <a:ext cx="8424863" cy="11509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sz="2400" dirty="0" smtClean="0">
                <a:solidFill>
                  <a:srgbClr val="FFFFFF"/>
                </a:solidFill>
              </a:rPr>
              <a:t>Aktywność i synchronizacja </a:t>
            </a:r>
            <a:r>
              <a:rPr lang="pl-PL" sz="2400" dirty="0" err="1" smtClean="0">
                <a:solidFill>
                  <a:srgbClr val="FFFFFF"/>
                </a:solidFill>
              </a:rPr>
              <a:t>pobudzeń</a:t>
            </a:r>
            <a:r>
              <a:rPr lang="pl-PL" sz="2400" dirty="0" smtClean="0">
                <a:solidFill>
                  <a:srgbClr val="FFFFFF"/>
                </a:solidFill>
              </a:rPr>
              <a:t> przebiega różnymi drogami, w modelach możemy badać dynamikę tego procesu w czasie rozpatrywania pojęcia: za każdym razem kontekst + historia prowadzą do nieco innych aktywacji.</a:t>
            </a:r>
          </a:p>
        </p:txBody>
      </p:sp>
      <p:sp>
        <p:nvSpPr>
          <p:cNvPr id="33796" name="pole tekstowe 1"/>
          <p:cNvSpPr txBox="1">
            <a:spLocks noChangeArrowheads="1"/>
          </p:cNvSpPr>
          <p:nvPr/>
        </p:nvSpPr>
        <p:spPr bwMode="auto">
          <a:xfrm>
            <a:off x="561011" y="2705892"/>
            <a:ext cx="4515045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Aft>
                <a:spcPts val="600"/>
              </a:spcAft>
              <a:buClrTx/>
              <a:buSzTx/>
            </a:pPr>
            <a:r>
              <a:rPr lang="pl-PL" sz="2400" b="1" dirty="0" smtClean="0">
                <a:solidFill>
                  <a:srgbClr val="FFC000"/>
                </a:solidFill>
                <a:latin typeface="Calibri" pitchFamily="34" charset="0"/>
                <a:cs typeface="Arial" pitchFamily="34" charset="0"/>
              </a:rPr>
              <a:t>Symbol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= etykieta dla w miarę podobnych 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relacyjnie stanów.</a:t>
            </a:r>
            <a:endParaRPr lang="pl-PL" sz="2400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pl-PL" sz="2400" b="1" dirty="0" smtClean="0">
                <a:solidFill>
                  <a:srgbClr val="FFC000"/>
                </a:solidFill>
                <a:latin typeface="Calibri" pitchFamily="34" charset="0"/>
              </a:rPr>
              <a:t>Pojęcie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</a:rPr>
              <a:t> = symbol mentalny  niosący pewne znaczenie.</a:t>
            </a:r>
          </a:p>
          <a:p>
            <a:pPr algn="l" eaLnBrk="1" hangingPunct="1">
              <a:spcAft>
                <a:spcPts val="600"/>
              </a:spcAft>
              <a:buClrTx/>
              <a:buSzTx/>
            </a:pP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Punkt </a:t>
            </a: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reprezentuje tu rozkład aktywacji w 140 obszarach mózgu, 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wizualizacja </a:t>
            </a: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zachowuje relacje podobieństwa, widać baseny 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atrakcji stanów mózgu.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64" y="2420888"/>
            <a:ext cx="3976722" cy="378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941" y="3068960"/>
            <a:ext cx="4211960" cy="360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80318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8641" y="350838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Wzrokowe ERP i nauka</a:t>
            </a:r>
            <a:endParaRPr lang="en-US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1412776"/>
            <a:ext cx="3722366" cy="496855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sz="2400" dirty="0" smtClean="0">
                <a:solidFill>
                  <a:srgbClr val="FFFFFF"/>
                </a:solidFill>
              </a:rPr>
              <a:t>Uczniowie szkoły średniej uczyli się nazw krajów pokazywanych na mapie politycznej z konturami. Po 15 minutach sprawdzono na ile dobrze utworzyły się w ich mózgach skojarzenia pomiędzy nazwami a kształtami, wykorzystując wzrokowe potencjały wywołane. Zamiast egzaminów wystarczy ERP?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94" y="1419327"/>
            <a:ext cx="5080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69047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Memy i neurony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355725"/>
            <a:ext cx="8326759" cy="524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spcAft>
                <a:spcPts val="600"/>
              </a:spcAft>
            </a:pPr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Memy to granule informacji, a więc odpowiadają </a:t>
            </a:r>
            <a:br>
              <a:rPr lang="pl-PL" sz="2400" dirty="0" smtClean="0">
                <a:solidFill>
                  <a:srgbClr val="FFFFFF"/>
                </a:solidFill>
                <a:latin typeface="Calibri"/>
              </a:rPr>
            </a:br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im wzorce aktywacji mózgu, struktury istniejące </a:t>
            </a:r>
            <a:br>
              <a:rPr lang="pl-PL" sz="2400" dirty="0" smtClean="0">
                <a:solidFill>
                  <a:srgbClr val="FFFFFF"/>
                </a:solidFill>
                <a:latin typeface="Calibri"/>
              </a:rPr>
            </a:br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tylko chwilowo, aktualizujące potencjalne stany mózgu, </a:t>
            </a:r>
            <a:br>
              <a:rPr lang="pl-PL" sz="2400" dirty="0" smtClean="0">
                <a:solidFill>
                  <a:srgbClr val="FFFFFF"/>
                </a:solidFill>
                <a:latin typeface="Calibri"/>
              </a:rPr>
            </a:br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istniejące w krótkim czasie, w wyniku pobudzenia (</a:t>
            </a:r>
            <a:r>
              <a:rPr lang="pl-PL" sz="2400" dirty="0" err="1" smtClean="0">
                <a:solidFill>
                  <a:srgbClr val="FFFFFF"/>
                </a:solidFill>
                <a:latin typeface="Calibri"/>
              </a:rPr>
              <a:t>neurodynamiki</a:t>
            </a:r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) substratu, jakim jest mózg</a:t>
            </a:r>
            <a:r>
              <a:rPr lang="pl-PL" sz="2400" dirty="0">
                <a:solidFill>
                  <a:srgbClr val="FFFFFF"/>
                </a:solidFill>
                <a:latin typeface="Calibri"/>
              </a:rPr>
              <a:t>. </a:t>
            </a:r>
            <a:br>
              <a:rPr lang="pl-PL" sz="2400" dirty="0">
                <a:solidFill>
                  <a:srgbClr val="FFFFFF"/>
                </a:solidFill>
                <a:latin typeface="Calibri"/>
              </a:rPr>
            </a:br>
            <a:r>
              <a:rPr lang="pl-PL" sz="2400" dirty="0">
                <a:solidFill>
                  <a:srgbClr val="FFFFFF"/>
                </a:solidFill>
                <a:latin typeface="Calibri"/>
              </a:rPr>
              <a:t>Mózgi dają przestrzeń neuronalną, która to umożliwia</a:t>
            </a:r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.</a:t>
            </a:r>
          </a:p>
          <a:p>
            <a:pPr hangingPunct="0">
              <a:spcAft>
                <a:spcPts val="600"/>
              </a:spcAft>
            </a:pPr>
            <a:r>
              <a:rPr lang="pl-PL" sz="2400" dirty="0" err="1" smtClean="0">
                <a:solidFill>
                  <a:srgbClr val="FFFF00"/>
                </a:solidFill>
                <a:latin typeface="Calibri"/>
              </a:rPr>
              <a:t>Memy</a:t>
            </a:r>
            <a:r>
              <a:rPr lang="pl-PL" sz="2400" dirty="0" smtClean="0">
                <a:solidFill>
                  <a:srgbClr val="FFFF00"/>
                </a:solidFill>
                <a:latin typeface="Calibri"/>
              </a:rPr>
              <a:t>: atraktory </a:t>
            </a:r>
            <a:r>
              <a:rPr lang="pl-PL" sz="2400" dirty="0" err="1" smtClean="0">
                <a:solidFill>
                  <a:srgbClr val="FFFF00"/>
                </a:solidFill>
                <a:latin typeface="Calibri"/>
              </a:rPr>
              <a:t>neurodynamiki</a:t>
            </a:r>
            <a:r>
              <a:rPr lang="pl-PL" sz="24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pl-PL" sz="2400" dirty="0">
                <a:solidFill>
                  <a:srgbClr val="FFFF00"/>
                </a:solidFill>
                <a:latin typeface="Calibri"/>
              </a:rPr>
              <a:t>sieci </a:t>
            </a:r>
            <a:r>
              <a:rPr lang="pl-PL" sz="2400" dirty="0" smtClean="0">
                <a:solidFill>
                  <a:srgbClr val="FFFF00"/>
                </a:solidFill>
                <a:latin typeface="Calibri"/>
              </a:rPr>
              <a:t>neuronów mózgu.</a:t>
            </a:r>
          </a:p>
          <a:p>
            <a:pPr hangingPunct="0">
              <a:spcAft>
                <a:spcPts val="600"/>
              </a:spcAft>
            </a:pPr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Teoria </a:t>
            </a:r>
            <a:r>
              <a:rPr lang="pl-PL" sz="2400" dirty="0" err="1" smtClean="0">
                <a:solidFill>
                  <a:srgbClr val="FFFFFF"/>
                </a:solidFill>
                <a:latin typeface="Calibri"/>
              </a:rPr>
              <a:t>memów</a:t>
            </a:r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 jak i teoria ewolucji są szczególnymi przypadkami teorii procesów twórczych D.T. Campbella (1960). </a:t>
            </a:r>
            <a:br>
              <a:rPr lang="pl-PL" sz="2400" dirty="0" smtClean="0">
                <a:solidFill>
                  <a:srgbClr val="FFFFFF"/>
                </a:solidFill>
                <a:latin typeface="Calibri"/>
              </a:rPr>
            </a:br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Twórcze procesy - ewolucyjne, kulturowe, indywidualne - wymagają wyobraźni, opartej na ślepych (z punktu widzenia celu) kombinacjach elementów (blind-</a:t>
            </a:r>
            <a:r>
              <a:rPr lang="pl-PL" sz="2400" dirty="0" err="1" smtClean="0">
                <a:solidFill>
                  <a:srgbClr val="FFFFFF"/>
                </a:solidFill>
                <a:latin typeface="Calibri"/>
              </a:rPr>
              <a:t>variation</a:t>
            </a:r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), oraz selekcji interesujących kombinacji (</a:t>
            </a:r>
            <a:r>
              <a:rPr lang="pl-PL" sz="2400" dirty="0" err="1" smtClean="0">
                <a:solidFill>
                  <a:srgbClr val="FFFFFF"/>
                </a:solidFill>
                <a:latin typeface="Calibri"/>
              </a:rPr>
              <a:t>selective-retention</a:t>
            </a:r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), stąd nazwa </a:t>
            </a:r>
            <a:r>
              <a:rPr lang="pl-PL" sz="2400" dirty="0" smtClean="0">
                <a:solidFill>
                  <a:srgbClr val="FFFF00"/>
                </a:solidFill>
                <a:latin typeface="Calibri"/>
              </a:rPr>
              <a:t>BVSR</a:t>
            </a:r>
            <a:r>
              <a:rPr lang="pl-PL" sz="2400" dirty="0" smtClean="0">
                <a:solidFill>
                  <a:srgbClr val="FFFFFF"/>
                </a:solidFill>
                <a:latin typeface="Calibri"/>
              </a:rPr>
              <a:t>.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785" y="24037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5353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9.mowimyjak.smcloud.net/t/photos/thumbnails/9361/deszcz_meteorytow_nad_rosja_jak_620x0_rozmiar-niestandardow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64" y="2852936"/>
            <a:ext cx="5276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dn11.mowimyjak.smcloud.net/t/photos/thumbnails/7626/koniec_swiata_kaczynski_mowi_ze_620x0_rozmiar-niestandardow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5"/>
            <a:ext cx="4381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4134" y="548680"/>
            <a:ext cx="838200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pl-PL" sz="2400" kern="0" dirty="0" smtClean="0">
                <a:solidFill>
                  <a:srgbClr val="FFFFFF"/>
                </a:solidFill>
              </a:rPr>
              <a:t>Harold Camping ogłasza koniec świata na 21 maja 2011. </a:t>
            </a:r>
            <a:br>
              <a:rPr lang="pl-PL" sz="2400" kern="0" dirty="0" smtClean="0">
                <a:solidFill>
                  <a:srgbClr val="FFFFFF"/>
                </a:solidFill>
              </a:rPr>
            </a:br>
            <a:r>
              <a:rPr lang="pl-PL" sz="2400" kern="0" dirty="0" smtClean="0">
                <a:solidFill>
                  <a:srgbClr val="FFFFFF"/>
                </a:solidFill>
              </a:rPr>
              <a:t>Familyradio.com nieco zawstydzone ogłasza, że był to „duchowy sąd” a w październiku 2011 będzie ostateczny koniec. Następne końce świata będą równie popularne …  </a:t>
            </a:r>
            <a:br>
              <a:rPr lang="pl-PL" sz="2400" kern="0" dirty="0" smtClean="0">
                <a:solidFill>
                  <a:srgbClr val="FFFFFF"/>
                </a:solidFill>
              </a:rPr>
            </a:br>
            <a:r>
              <a:rPr lang="pl-PL" sz="2400" kern="0" dirty="0" smtClean="0">
                <a:solidFill>
                  <a:srgbClr val="FFFFFF"/>
                </a:solidFill>
              </a:rPr>
              <a:t>to niezwykle silny </a:t>
            </a:r>
            <a:r>
              <a:rPr lang="pl-PL" sz="2400" kern="0" dirty="0" err="1" smtClean="0">
                <a:solidFill>
                  <a:srgbClr val="FFFFFF"/>
                </a:solidFill>
              </a:rPr>
              <a:t>mem</a:t>
            </a:r>
            <a:r>
              <a:rPr lang="pl-PL" sz="2400" kern="0" dirty="0" smtClean="0">
                <a:solidFill>
                  <a:srgbClr val="FFFFFF"/>
                </a:solidFill>
              </a:rPr>
              <a:t> rosnący na podłożu różnych proroctw. </a:t>
            </a:r>
            <a:br>
              <a:rPr lang="pl-PL" sz="2400" kern="0" dirty="0" smtClean="0">
                <a:solidFill>
                  <a:srgbClr val="FFFFFF"/>
                </a:solidFill>
              </a:rPr>
            </a:br>
            <a:endParaRPr lang="pl-PL" sz="2400" kern="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4213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Siatka pojęciowa - zmienne bodźce</a:t>
            </a:r>
          </a:p>
        </p:txBody>
      </p:sp>
      <p:sp>
        <p:nvSpPr>
          <p:cNvPr id="49155" name="Symbol zastępczy zawartości 6"/>
          <p:cNvSpPr>
            <a:spLocks noGrp="1"/>
          </p:cNvSpPr>
          <p:nvPr>
            <p:ph idx="1"/>
          </p:nvPr>
        </p:nvSpPr>
        <p:spPr>
          <a:xfrm>
            <a:off x="685800" y="839789"/>
            <a:ext cx="8350250" cy="644995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W normalnych warunkach epizody są ze sobą dobrze kojarzone.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9941"/>
            <a:ext cx="805815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44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Lekkie deformacje</a:t>
            </a:r>
          </a:p>
        </p:txBody>
      </p:sp>
      <p:sp>
        <p:nvSpPr>
          <p:cNvPr id="49155" name="Symbol zastępczy zawartości 6"/>
          <p:cNvSpPr>
            <a:spLocks noGrp="1"/>
          </p:cNvSpPr>
          <p:nvPr>
            <p:ph idx="1"/>
          </p:nvPr>
        </p:nvSpPr>
        <p:spPr>
          <a:xfrm>
            <a:off x="685800" y="849345"/>
            <a:ext cx="8350250" cy="1191370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Komunikacja jest możliwa bo mamy podobne mózgi i wspólną siatkę pojęć, im bardziej podobną tym łatwiej wywołać podobny stan – </a:t>
            </a:r>
            <a:r>
              <a:rPr lang="pl-PL" sz="2400" dirty="0" err="1" smtClean="0"/>
              <a:t>dzieki</a:t>
            </a:r>
            <a:r>
              <a:rPr lang="pl-PL" sz="2400" dirty="0" smtClean="0"/>
              <a:t> neuronom lustrzanym, dzięki wspólnej wiedzy.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1" y="2004154"/>
            <a:ext cx="796925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15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Szybkie konkluzje</a:t>
            </a:r>
          </a:p>
        </p:txBody>
      </p:sp>
      <p:sp>
        <p:nvSpPr>
          <p:cNvPr id="49155" name="Symbol zastępczy zawartości 6"/>
          <p:cNvSpPr>
            <a:spLocks noGrp="1"/>
          </p:cNvSpPr>
          <p:nvPr>
            <p:ph idx="1"/>
          </p:nvPr>
        </p:nvSpPr>
        <p:spPr>
          <a:xfrm>
            <a:off x="685800" y="906464"/>
            <a:ext cx="8350250" cy="863301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Za duża plastyczności i zbyt szybkie „zamrażanie” systemu prowadzą do zdeformowanego obrazu rzeczywistości.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" y="1807865"/>
            <a:ext cx="78295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1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Ośrodki mowy</a:t>
            </a:r>
            <a:endParaRPr lang="pl-PL" sz="1400" dirty="0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1188" y="3860800"/>
            <a:ext cx="842486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SzPct val="115000"/>
            </a:pPr>
            <a:endParaRPr lang="pl-PL" dirty="0">
              <a:solidFill>
                <a:srgbClr val="FFCC66"/>
              </a:solidFill>
              <a:cs typeface="Calibri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019101"/>
            <a:ext cx="1950283" cy="5238750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FFCC66"/>
              </a:buClr>
              <a:buFontTx/>
              <a:buNone/>
            </a:pPr>
            <a:r>
              <a:rPr lang="pl-PL" dirty="0" smtClean="0">
                <a:solidFill>
                  <a:srgbClr val="EAEAEA"/>
                </a:solidFill>
              </a:rPr>
              <a:t>STA: analiza fonologiczna i czas-</a:t>
            </a:r>
            <a:r>
              <a:rPr lang="pl-PL" dirty="0" err="1" smtClean="0">
                <a:solidFill>
                  <a:srgbClr val="EAEAEA"/>
                </a:solidFill>
              </a:rPr>
              <a:t>częstotli</a:t>
            </a:r>
            <a:r>
              <a:rPr lang="pl-PL" dirty="0" smtClean="0">
                <a:solidFill>
                  <a:srgbClr val="EAEAEA"/>
                </a:solidFill>
              </a:rPr>
              <a:t>-</a:t>
            </a:r>
            <a:r>
              <a:rPr lang="pl-PL" dirty="0" err="1" smtClean="0">
                <a:solidFill>
                  <a:srgbClr val="EAEAEA"/>
                </a:solidFill>
              </a:rPr>
              <a:t>wość</a:t>
            </a:r>
            <a:r>
              <a:rPr lang="pl-PL" dirty="0" smtClean="0">
                <a:solidFill>
                  <a:srgbClr val="EAEAEA"/>
                </a:solidFill>
              </a:rPr>
              <a:t> to 1 etap.</a:t>
            </a:r>
          </a:p>
          <a:p>
            <a:pPr marL="0" indent="0">
              <a:lnSpc>
                <a:spcPct val="90000"/>
              </a:lnSpc>
              <a:buClr>
                <a:srgbClr val="FFCC66"/>
              </a:buClr>
              <a:buFontTx/>
              <a:buNone/>
            </a:pPr>
            <a:endParaRPr lang="pl-PL" dirty="0">
              <a:solidFill>
                <a:srgbClr val="EAEAEA"/>
              </a:solidFill>
            </a:endParaRPr>
          </a:p>
          <a:p>
            <a:pPr marL="0" indent="0">
              <a:lnSpc>
                <a:spcPct val="90000"/>
              </a:lnSpc>
              <a:buClr>
                <a:srgbClr val="FFCC66"/>
              </a:buClr>
              <a:buFontTx/>
              <a:buNone/>
            </a:pPr>
            <a:r>
              <a:rPr lang="pl-PL" dirty="0" smtClean="0">
                <a:solidFill>
                  <a:srgbClr val="EAEAEA"/>
                </a:solidFill>
              </a:rPr>
              <a:t>Ścieżka grzbietowa (niebieska) fonologia =&gt; artykulację.</a:t>
            </a:r>
          </a:p>
          <a:p>
            <a:pPr marL="0" indent="0">
              <a:lnSpc>
                <a:spcPct val="90000"/>
              </a:lnSpc>
              <a:buClr>
                <a:srgbClr val="FFCC66"/>
              </a:buClr>
              <a:buFontTx/>
              <a:buNone/>
            </a:pPr>
            <a:endParaRPr lang="pl-PL" dirty="0" smtClean="0">
              <a:solidFill>
                <a:srgbClr val="EAEAEA"/>
              </a:solidFill>
            </a:endParaRPr>
          </a:p>
          <a:p>
            <a:pPr marL="0" indent="0">
              <a:lnSpc>
                <a:spcPct val="90000"/>
              </a:lnSpc>
              <a:buClr>
                <a:srgbClr val="FFCC66"/>
              </a:buClr>
              <a:buFontTx/>
              <a:buNone/>
            </a:pPr>
            <a:r>
              <a:rPr lang="pl-PL" dirty="0" smtClean="0">
                <a:solidFill>
                  <a:srgbClr val="EAEAEA"/>
                </a:solidFill>
              </a:rPr>
              <a:t>Ścieżka brzuszna (fiolet) mapuje fonologię =&gt; pojęcia </a:t>
            </a:r>
            <a:r>
              <a:rPr lang="pl-PL" dirty="0" err="1" smtClean="0">
                <a:solidFill>
                  <a:srgbClr val="EAEAEA"/>
                </a:solidFill>
              </a:rPr>
              <a:t>leksykal-ne</a:t>
            </a:r>
            <a:r>
              <a:rPr lang="pl-PL" dirty="0" smtClean="0">
                <a:solidFill>
                  <a:srgbClr val="EAEAEA"/>
                </a:solidFill>
              </a:rPr>
              <a:t>. Szare: semantyka.	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11" y="1019101"/>
            <a:ext cx="68484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51520" y="6257851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</a:t>
            </a:r>
            <a:r>
              <a:rPr lang="pl-PL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/>
              <a:t>Hickok &amp; </a:t>
            </a:r>
            <a:r>
              <a:rPr lang="en-US" sz="2000" dirty="0" smtClean="0"/>
              <a:t>D</a:t>
            </a:r>
            <a:r>
              <a:rPr lang="pl-PL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Poeppel</a:t>
            </a:r>
            <a:r>
              <a:rPr lang="pl-PL" sz="2000" dirty="0" smtClean="0"/>
              <a:t>, </a:t>
            </a:r>
            <a:r>
              <a:rPr lang="en-US" sz="2000" dirty="0" smtClean="0"/>
              <a:t>Nature </a:t>
            </a:r>
            <a:r>
              <a:rPr lang="en-US" sz="2000" dirty="0"/>
              <a:t>Reviews </a:t>
            </a:r>
            <a:r>
              <a:rPr lang="en-US" sz="2000" dirty="0" err="1" smtClean="0"/>
              <a:t>Neurosc</a:t>
            </a:r>
            <a:r>
              <a:rPr lang="pl-PL" sz="2000" dirty="0" smtClean="0"/>
              <a:t> </a:t>
            </a:r>
            <a:r>
              <a:rPr lang="en-US" sz="2000" dirty="0" smtClean="0"/>
              <a:t>8</a:t>
            </a:r>
            <a:r>
              <a:rPr lang="en-US" sz="2000" dirty="0"/>
              <a:t>, 393-402 </a:t>
            </a:r>
            <a:r>
              <a:rPr lang="en-US" sz="2000" dirty="0" smtClean="0"/>
              <a:t>(2007</a:t>
            </a:r>
            <a:r>
              <a:rPr lang="en-US" sz="2000" dirty="0"/>
              <a:t>)</a:t>
            </a:r>
          </a:p>
          <a:p>
            <a:endParaRPr lang="pl-PL" sz="2000" dirty="0">
              <a:latin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Skrzywiony obraz świata</a:t>
            </a:r>
          </a:p>
        </p:txBody>
      </p:sp>
      <p:sp>
        <p:nvSpPr>
          <p:cNvPr id="49155" name="Symbol zastępczy zawartości 6"/>
          <p:cNvSpPr>
            <a:spLocks noGrp="1"/>
          </p:cNvSpPr>
          <p:nvPr>
            <p:ph idx="1"/>
          </p:nvPr>
        </p:nvSpPr>
        <p:spPr>
          <a:xfrm>
            <a:off x="685800" y="982664"/>
            <a:ext cx="8350250" cy="1293067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W efekcie dominuje kilka </a:t>
            </a:r>
            <a:r>
              <a:rPr lang="pl-PL" sz="2400" dirty="0" err="1" smtClean="0"/>
              <a:t>memów</a:t>
            </a:r>
            <a:r>
              <a:rPr lang="pl-PL" sz="2400" dirty="0" smtClean="0"/>
              <a:t> przyciągających do siebie myśli. Komunikacja jest trudna bo dominują proste wyjaśnienia, „zlewy” aktywności łączące niezwiązane ze sobą pojęcia i epizody. 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627937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835696" y="619106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solidFill>
                  <a:schemeClr val="tx1"/>
                </a:solidFill>
                <a:latin typeface="+mn-lt"/>
              </a:rPr>
              <a:t>Żydzi</a:t>
            </a:r>
            <a:endParaRPr lang="pl-P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283968" y="615879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solidFill>
                  <a:schemeClr val="tx1"/>
                </a:solidFill>
                <a:latin typeface="+mn-lt"/>
              </a:rPr>
              <a:t>Masoni</a:t>
            </a:r>
            <a:endParaRPr lang="pl-P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663433" y="43651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solidFill>
                  <a:schemeClr val="tx1"/>
                </a:solidFill>
                <a:latin typeface="+mn-lt"/>
              </a:rPr>
              <a:t>Kosmici</a:t>
            </a:r>
            <a:endParaRPr lang="pl-P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337688" y="24208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solidFill>
                  <a:schemeClr val="tx1"/>
                </a:solidFill>
                <a:latin typeface="+mn-lt"/>
              </a:rPr>
              <a:t>Zamach</a:t>
            </a:r>
            <a:endParaRPr lang="pl-PL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421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712" y="404664"/>
            <a:ext cx="5472112" cy="72072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pl-PL" dirty="0" smtClean="0"/>
              <a:t>Rezonans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412776"/>
            <a:ext cx="8496300" cy="5256312"/>
          </a:xfrm>
        </p:spPr>
        <p:txBody>
          <a:bodyPr/>
          <a:lstStyle/>
          <a:p>
            <a:pPr algn="l">
              <a:spcBef>
                <a:spcPct val="0"/>
              </a:spcBef>
              <a:spcAft>
                <a:spcPts val="1200"/>
              </a:spcAft>
            </a:pPr>
            <a:r>
              <a:rPr lang="pl-PL" sz="2400" dirty="0" smtClean="0"/>
              <a:t>Słowa, pojęcia aktywujące mózg umożliwiają </a:t>
            </a:r>
            <a:br>
              <a:rPr lang="pl-PL" sz="2400" dirty="0" smtClean="0"/>
            </a:br>
            <a:r>
              <a:rPr lang="pl-PL" sz="2400" dirty="0" smtClean="0"/>
              <a:t>segmentację doświadczenia, bez nich byłby ciągły przepływ stanów, bardzo ograniczone możliwości planowania, uboga przestrzeń neuronalna, w której zachodzą procesy skojarzeniowe.</a:t>
            </a:r>
            <a:endParaRPr lang="pl-PL" sz="2400" dirty="0"/>
          </a:p>
          <a:p>
            <a:pPr algn="l">
              <a:spcBef>
                <a:spcPct val="0"/>
              </a:spcBef>
              <a:spcAft>
                <a:spcPts val="1200"/>
              </a:spcAft>
            </a:pPr>
            <a:r>
              <a:rPr lang="pl-PL" sz="2400" dirty="0" smtClean="0"/>
              <a:t>Wspólna przestrzeń pojęciowa jest konieczna do komunikacji, </a:t>
            </a:r>
            <a:br>
              <a:rPr lang="pl-PL" sz="2400" dirty="0" smtClean="0"/>
            </a:br>
            <a:r>
              <a:rPr lang="pl-PL" sz="2400" dirty="0" smtClean="0"/>
              <a:t>do zrozumienia, do czytania i pisania ze zrozumieniem. </a:t>
            </a:r>
          </a:p>
          <a:p>
            <a:pPr algn="l">
              <a:spcBef>
                <a:spcPct val="0"/>
              </a:spcBef>
              <a:spcAft>
                <a:spcPts val="1200"/>
              </a:spcAft>
            </a:pPr>
            <a:r>
              <a:rPr lang="pl-PL" sz="2400" dirty="0" smtClean="0"/>
              <a:t>Od 1986 roku w USA i w Wielkiej Brytanii działa </a:t>
            </a:r>
            <a:r>
              <a:rPr lang="pl-PL" sz="2400" dirty="0" err="1" smtClean="0">
                <a:solidFill>
                  <a:srgbClr val="FFC000"/>
                </a:solidFill>
              </a:rPr>
              <a:t>Core</a:t>
            </a:r>
            <a:r>
              <a:rPr lang="pl-PL" sz="2400" dirty="0" smtClean="0">
                <a:solidFill>
                  <a:srgbClr val="FFC000"/>
                </a:solidFill>
              </a:rPr>
              <a:t> </a:t>
            </a:r>
            <a:r>
              <a:rPr lang="pl-PL" sz="2400" dirty="0">
                <a:solidFill>
                  <a:srgbClr val="FFC000"/>
                </a:solidFill>
              </a:rPr>
              <a:t>Knowledge </a:t>
            </a:r>
            <a:r>
              <a:rPr lang="pl-PL" sz="2400" dirty="0" smtClean="0">
                <a:solidFill>
                  <a:srgbClr val="FFC000"/>
                </a:solidFill>
              </a:rPr>
              <a:t>Foundation </a:t>
            </a:r>
            <a:r>
              <a:rPr lang="pl-PL" sz="2400" dirty="0" smtClean="0"/>
              <a:t>próbując zdefiniować ten wspólny kod kulturowy, od przedszkola do końca szkoły podstawowej.  </a:t>
            </a:r>
          </a:p>
          <a:p>
            <a:pPr algn="l">
              <a:spcBef>
                <a:spcPct val="0"/>
              </a:spcBef>
              <a:spcAft>
                <a:spcPts val="1200"/>
              </a:spcAft>
            </a:pPr>
            <a:r>
              <a:rPr lang="pl-PL" sz="2400" dirty="0" smtClean="0"/>
              <a:t>Przestrzeń komunikacyjna: jak rozumiemy dane pojęcie, jakie mamy skojarzenia, jaki powstaje łańcuch skojarzeń, jaki oddźwięk to wywołuje w innym mózgu? Jaka jest w nim siatka pojęciowa? </a:t>
            </a:r>
            <a:endParaRPr lang="pl-PL" sz="2400" dirty="0"/>
          </a:p>
          <a:p>
            <a:pPr algn="l">
              <a:spcBef>
                <a:spcPct val="0"/>
              </a:spcBef>
              <a:spcAft>
                <a:spcPts val="1200"/>
              </a:spcAft>
            </a:pPr>
            <a:endParaRPr lang="pl-PL" sz="2400" dirty="0" smtClean="0"/>
          </a:p>
        </p:txBody>
      </p:sp>
      <p:pic>
        <p:nvPicPr>
          <p:cNvPr id="1026" name="Picture 2" descr="https://encrypted-tbn2.gstatic.com/images?q=tbn:ANd9GcSvuqN09iy09ygQ5FYgN9tOahYR5i3FxABI7tRkC9RgiokWYsj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868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93037" cy="685800"/>
          </a:xfrm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</a:rPr>
              <a:t>Wymiary ludzkiego doświadczenia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11188" y="1131888"/>
            <a:ext cx="82137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  <a:buClr>
                <a:srgbClr val="FFCC66"/>
              </a:buClr>
              <a:buSzPct val="115000"/>
            </a:pPr>
            <a:r>
              <a:rPr lang="pl-PL" sz="2400" dirty="0">
                <a:solidFill>
                  <a:srgbClr val="EAEAEA"/>
                </a:solidFill>
                <a:latin typeface="Calibri" pitchFamily="34" charset="0"/>
              </a:rPr>
              <a:t>Wizje natury ludzkiej, </a:t>
            </a:r>
            <a:r>
              <a:rPr lang="pl-PL" sz="2400" dirty="0" smtClean="0">
                <a:solidFill>
                  <a:srgbClr val="EAEAEA"/>
                </a:solidFill>
                <a:latin typeface="Calibri" pitchFamily="34" charset="0"/>
              </a:rPr>
              <a:t>jak rozumiemy </a:t>
            </a:r>
            <a:r>
              <a:rPr lang="pl-PL" sz="2400" dirty="0">
                <a:solidFill>
                  <a:srgbClr val="EAEAEA"/>
                </a:solidFill>
                <a:latin typeface="Calibri" pitchFamily="34" charset="0"/>
              </a:rPr>
              <a:t>siebie, zmienia się w czasie, przestrzeni, </a:t>
            </a:r>
            <a:r>
              <a:rPr lang="pl-PL" sz="2400" dirty="0" smtClean="0">
                <a:solidFill>
                  <a:srgbClr val="EAEAEA"/>
                </a:solidFill>
                <a:latin typeface="Calibri" pitchFamily="34" charset="0"/>
              </a:rPr>
              <a:t>wizje rożnych subkultur są całkiem inne. </a:t>
            </a:r>
            <a:endParaRPr lang="pl-PL" sz="2400" dirty="0">
              <a:solidFill>
                <a:srgbClr val="EAEAEA"/>
              </a:solidFill>
              <a:latin typeface="Calibri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611188" y="5645150"/>
            <a:ext cx="81137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  <a:buClr>
                <a:srgbClr val="FFCC66"/>
              </a:buClr>
              <a:buSzPct val="115000"/>
            </a:pPr>
            <a:r>
              <a:rPr lang="pl-PL" sz="2400" dirty="0">
                <a:solidFill>
                  <a:srgbClr val="EAEAEA"/>
                </a:solidFill>
                <a:latin typeface="Calibri" pitchFamily="34" charset="0"/>
              </a:rPr>
              <a:t>Świat jest wielki i nie ma na nim niczego takiego, czego by nie </a:t>
            </a:r>
            <a:r>
              <a:rPr lang="pl-PL" sz="2400" dirty="0" smtClean="0">
                <a:solidFill>
                  <a:srgbClr val="EAEAEA"/>
                </a:solidFill>
                <a:latin typeface="Calibri" pitchFamily="34" charset="0"/>
              </a:rPr>
              <a:t>było i w co by ludzie nie uwierzyli.  </a:t>
            </a:r>
            <a:endParaRPr lang="pl-PL" sz="2400" dirty="0">
              <a:solidFill>
                <a:srgbClr val="EAEAEA"/>
              </a:solidFill>
              <a:latin typeface="Calibri" pitchFamily="34" charset="0"/>
            </a:endParaRPr>
          </a:p>
        </p:txBody>
      </p:sp>
      <p:pic>
        <p:nvPicPr>
          <p:cNvPr id="5125" name="Picture 7" descr="File:Prevailing world religions 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079134"/>
            <a:ext cx="7620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95181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8313" y="188913"/>
            <a:ext cx="2971800" cy="324008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synchronizację neuronów.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11188" y="5672138"/>
            <a:ext cx="84253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    Times New Roman CE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    Times New Roman CE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775F55"/>
              </a:buClr>
              <a:buSzPct val="115000"/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Google: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W</a:t>
            </a:r>
            <a:r>
              <a:rPr lang="pl-PL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Duch =&gt; </a:t>
            </a:r>
            <a:r>
              <a:rPr lang="pl-PL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Prace, referaty</a:t>
            </a:r>
            <a:r>
              <a:rPr lang="pl-PL" sz="32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, wykłady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860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13063"/>
            <a:ext cx="25923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58" y="29693"/>
            <a:ext cx="528637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Język i kora</a:t>
            </a:r>
            <a:endParaRPr lang="pl-PL" sz="1400" dirty="0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1188" y="3860800"/>
            <a:ext cx="842486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SzPct val="115000"/>
            </a:pPr>
            <a:endParaRPr lang="pl-PL" dirty="0">
              <a:solidFill>
                <a:srgbClr val="FFCC66"/>
              </a:solidFill>
              <a:cs typeface="Calibri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844825"/>
            <a:ext cx="4320852" cy="3456632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FFCC66"/>
              </a:buClr>
              <a:buFontTx/>
              <a:buNone/>
            </a:pPr>
            <a:r>
              <a:rPr lang="pl-PL" sz="2400" dirty="0" smtClean="0">
                <a:solidFill>
                  <a:srgbClr val="EAEAEA"/>
                </a:solidFill>
              </a:rPr>
              <a:t>Obszary lewej półkuli mózgu aktywowane bezpośrednio w czasie słuchania czy czytania słów. </a:t>
            </a:r>
          </a:p>
          <a:p>
            <a:pPr marL="0" indent="0">
              <a:lnSpc>
                <a:spcPct val="90000"/>
              </a:lnSpc>
              <a:buClr>
                <a:srgbClr val="FFCC66"/>
              </a:buClr>
              <a:buFontTx/>
              <a:buNone/>
            </a:pPr>
            <a:endParaRPr lang="pl-PL" sz="2400" dirty="0">
              <a:solidFill>
                <a:srgbClr val="EAEAEA"/>
              </a:solidFill>
            </a:endParaRPr>
          </a:p>
          <a:p>
            <a:pPr marL="0" indent="0">
              <a:lnSpc>
                <a:spcPct val="90000"/>
              </a:lnSpc>
              <a:buClr>
                <a:srgbClr val="FFCC66"/>
              </a:buClr>
              <a:buFontTx/>
              <a:buNone/>
            </a:pPr>
            <a:r>
              <a:rPr lang="pl-PL" sz="2400" dirty="0" smtClean="0">
                <a:solidFill>
                  <a:srgbClr val="EAEAEA"/>
                </a:solidFill>
              </a:rPr>
              <a:t>Pozostałe obszary aktywują się w czasie rozumienia wymagającego skojarzeń, wnioskowania,  metafor. </a:t>
            </a:r>
          </a:p>
          <a:p>
            <a:pPr marL="0" indent="0">
              <a:lnSpc>
                <a:spcPct val="90000"/>
              </a:lnSpc>
              <a:buClr>
                <a:srgbClr val="FFCC66"/>
              </a:buClr>
              <a:buFontTx/>
              <a:buNone/>
            </a:pPr>
            <a:endParaRPr lang="pl-PL" sz="2400" dirty="0" smtClean="0">
              <a:solidFill>
                <a:srgbClr val="EAEAEA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3813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59175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404764" y="104775"/>
            <a:ext cx="6334472" cy="685800"/>
          </a:xfrm>
          <a:effectLst/>
        </p:spPr>
        <p:txBody>
          <a:bodyPr/>
          <a:lstStyle/>
          <a:p>
            <a:pPr eaLnBrk="1" hangingPunct="1"/>
            <a:r>
              <a:rPr lang="pl-PL" dirty="0" smtClean="0"/>
              <a:t>Język (165 eksperymentów)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00125" y="6224588"/>
            <a:ext cx="7890123" cy="55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pl-PL" sz="2000" dirty="0" smtClean="0">
                <a:solidFill>
                  <a:schemeClr val="accent3"/>
                </a:solidFill>
                <a:effectLst/>
              </a:rPr>
              <a:t>Sieci funkcjonalne, M. Anderson, BBS 2010</a:t>
            </a:r>
            <a:endParaRPr lang="en-US" sz="2000" dirty="0" smtClean="0">
              <a:solidFill>
                <a:schemeClr val="accent3"/>
              </a:solidFill>
              <a:effectLst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1437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338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/>
              <a:t>Przestrzeń neuronalna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5650964"/>
            <a:ext cx="8200206" cy="792088"/>
          </a:xfrm>
        </p:spPr>
        <p:txBody>
          <a:bodyPr lIns="92075" tIns="46038" rIns="92075" bIns="46038"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sz="2400" dirty="0" smtClean="0">
                <a:latin typeface="+mj-lt"/>
              </a:rPr>
              <a:t>Aktywność kory zmysłowej pozwala na powstawanie wrażeń, </a:t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>a kory skojarzeniowej myśli, dzięki wewnętrznej interpretacji. </a:t>
            </a:r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53304"/>
            <a:ext cx="4320480" cy="473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667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129463" cy="669925"/>
          </a:xfrm>
        </p:spPr>
        <p:txBody>
          <a:bodyPr/>
          <a:lstStyle/>
          <a:p>
            <a:pPr>
              <a:defRPr/>
            </a:pPr>
            <a:r>
              <a:rPr lang="pl-PL" sz="4000" dirty="0" err="1" smtClean="0">
                <a:latin typeface="+mn-lt"/>
              </a:rPr>
              <a:t>Konektom</a:t>
            </a:r>
            <a:endParaRPr lang="pl-PL" sz="4000" dirty="0">
              <a:latin typeface="+mn-lt"/>
            </a:endParaRP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96975"/>
            <a:ext cx="842645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pole tekstowe 1"/>
          <p:cNvSpPr txBox="1">
            <a:spLocks noChangeArrowheads="1"/>
          </p:cNvSpPr>
          <p:nvPr/>
        </p:nvSpPr>
        <p:spPr bwMode="auto">
          <a:xfrm>
            <a:off x="371475" y="5661025"/>
            <a:ext cx="8304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ClrTx/>
              <a:buSzTx/>
            </a:pP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Cel: 1000 regionów, których aktywacja pozwoli scharakteryzować stan mózgu.</a:t>
            </a:r>
          </a:p>
          <a:p>
            <a:pPr algn="l" eaLnBrk="1" hangingPunct="1">
              <a:buClrTx/>
              <a:buSzTx/>
            </a:pP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Pojęcie = </a:t>
            </a:r>
            <a:r>
              <a:rPr lang="pl-PL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kwazistabilny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stan, można częściowo opisać przez jego sąsiedztwo, relacje z innymi pojęciami, synonimami, antonimami. </a:t>
            </a:r>
            <a:endParaRPr lang="en-US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9365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357188"/>
            <a:ext cx="5889625" cy="48101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Słowa w mózgu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807450" cy="2146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l-PL" sz="2400" dirty="0" smtClean="0"/>
              <a:t>W mózgu mamy dyskretne reprezentacje fonologiczne. </a:t>
            </a:r>
            <a:br>
              <a:rPr lang="pl-PL" sz="2400" dirty="0" smtClean="0"/>
            </a:br>
            <a:r>
              <a:rPr lang="pl-PL" sz="2400" dirty="0" smtClean="0"/>
              <a:t>Sygnał akustyczny </a:t>
            </a:r>
            <a:r>
              <a:rPr lang="en-US" sz="2400" dirty="0" smtClean="0"/>
              <a:t>=&gt; </a:t>
            </a:r>
            <a:r>
              <a:rPr lang="pl-PL" sz="2400" dirty="0" smtClean="0"/>
              <a:t>fonemy </a:t>
            </a:r>
            <a:r>
              <a:rPr lang="en-US" sz="2400" dirty="0" smtClean="0"/>
              <a:t>=&gt; </a:t>
            </a:r>
            <a:r>
              <a:rPr lang="pl-PL" sz="2400" dirty="0" smtClean="0"/>
              <a:t>słowa </a:t>
            </a:r>
            <a:r>
              <a:rPr lang="en-US" sz="2400" dirty="0" smtClean="0"/>
              <a:t>=&gt; </a:t>
            </a:r>
            <a:r>
              <a:rPr lang="pl-PL" sz="2400" dirty="0" smtClean="0"/>
              <a:t>pojęcia semantyczne</a:t>
            </a:r>
            <a:r>
              <a:rPr lang="en-US" sz="2400" dirty="0" smtClean="0"/>
              <a:t>.</a:t>
            </a:r>
            <a:r>
              <a:rPr lang="pl-PL" sz="2400" dirty="0" smtClean="0"/>
              <a:t> </a:t>
            </a:r>
            <a:endParaRPr lang="en-US" sz="2400" dirty="0" smtClean="0"/>
          </a:p>
          <a:p>
            <a:pPr marL="0" indent="0" eaLnBrk="1" hangingPunct="1">
              <a:buFontTx/>
              <a:buNone/>
            </a:pPr>
            <a:r>
              <a:rPr lang="pl-PL" sz="2400" dirty="0" smtClean="0"/>
              <a:t>Aktywacje semantyczne pojawiają się już </a:t>
            </a:r>
            <a:r>
              <a:rPr lang="en-US" sz="2400" dirty="0" smtClean="0"/>
              <a:t>90 </a:t>
            </a:r>
            <a:r>
              <a:rPr lang="en-US" sz="2400" dirty="0" err="1" smtClean="0"/>
              <a:t>ms</a:t>
            </a:r>
            <a:r>
              <a:rPr lang="en-US" sz="2400" dirty="0" smtClean="0"/>
              <a:t> </a:t>
            </a:r>
            <a:r>
              <a:rPr lang="pl-PL" sz="2400" dirty="0" smtClean="0"/>
              <a:t>po fonologicznych</a:t>
            </a:r>
            <a:r>
              <a:rPr lang="en-US" sz="2400" dirty="0" smtClean="0"/>
              <a:t>.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F. </a:t>
            </a:r>
            <a:r>
              <a:rPr lang="en-US" sz="2400" dirty="0" err="1" smtClean="0"/>
              <a:t>Pulvermuller</a:t>
            </a:r>
            <a:r>
              <a:rPr lang="en-US" sz="2400" dirty="0" smtClean="0"/>
              <a:t> (2003) The Neuroscience of Language. On Brain Circuits of Words and Serial Order. Cambridge University Press.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0825" y="5229225"/>
            <a:ext cx="8736013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pl-PL" sz="2400" dirty="0">
                <a:latin typeface="Calibri" pitchFamily="34" charset="0"/>
                <a:cs typeface="Calibri" pitchFamily="34" charset="0"/>
              </a:rPr>
              <a:t>Fonologiczna gęstość otoczenia słowa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= 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liczba słów brzmiących podobnie jak dane słowo, czyli dająca podobne pobudzenia mózgu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pl-PL" sz="2400" dirty="0">
                <a:latin typeface="Calibri" pitchFamily="34" charset="0"/>
                <a:cs typeface="Calibri" pitchFamily="34" charset="0"/>
              </a:rPr>
              <a:t>Semantyczna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gęstość otoczenia słowa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= 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liczba słów o podobnym znaczeniu (rozszerzona podsieć aktywacji)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250825" y="3357563"/>
            <a:ext cx="24495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Calibri" pitchFamily="34" charset="0"/>
                <a:cs typeface="Calibri" pitchFamily="34" charset="0"/>
              </a:rPr>
              <a:t>Sieci działania – postrzegania, wnioski z badań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ERP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 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fMRI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84538"/>
            <a:ext cx="583723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566" y="29190"/>
            <a:ext cx="9223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err="1" smtClean="0"/>
              <a:t>Neuroobrazowanie</a:t>
            </a:r>
            <a:r>
              <a:rPr lang="pl-PL" dirty="0" smtClean="0"/>
              <a:t> słów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5538"/>
            <a:ext cx="8712522" cy="41036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Predicting Human Brain Activity Associated with the Meanings </a:t>
            </a:r>
            <a:br>
              <a:rPr lang="en-US" sz="2400" dirty="0" smtClean="0"/>
            </a:br>
            <a:r>
              <a:rPr lang="en-US" sz="2400" dirty="0" smtClean="0"/>
              <a:t>of Nouns," T. M. Mitchell et al, Science, 320, 1191, 2008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2400" dirty="0" smtClean="0"/>
              <a:t>Czy możemy zobaczyć reprezentacje pojęć w mózgu? </a:t>
            </a:r>
            <a:br>
              <a:rPr lang="pl-PL" sz="2400" dirty="0" smtClean="0"/>
            </a:br>
            <a:r>
              <a:rPr lang="pl-PL" sz="2400" dirty="0" smtClean="0"/>
              <a:t>Po raz pierwszy udało się zobaczyć w miarę stabilne obrazy </a:t>
            </a:r>
            <a:r>
              <a:rPr lang="pl-PL" sz="2400" dirty="0" err="1" smtClean="0"/>
              <a:t>fMRI</a:t>
            </a:r>
            <a:r>
              <a:rPr lang="pl-PL" sz="2400" dirty="0" smtClean="0"/>
              <a:t> ludzi, którzy widzą, słyszą lub myślą o jakimś pojęciu.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2400" dirty="0" smtClean="0"/>
              <a:t>Czytanie słów, jak i oglądanie obrazków, które przywodzą na myśl dany obiekt, wywołuje podobne aktywacje.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2400" dirty="0" smtClean="0"/>
              <a:t>Indywidualne różnice są spore, ale aktywacje pomiędzy różnymi ludźmi są na tyle podobne, że klasyfikator może się tego nauczyć.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4717594"/>
            <a:ext cx="8529638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pl-PL" sz="2400" dirty="0">
                <a:solidFill>
                  <a:srgbClr val="FFFFFF"/>
                </a:solidFill>
                <a:latin typeface="+mn-lt"/>
              </a:rPr>
              <a:t>25 cech </a:t>
            </a:r>
            <a:r>
              <a:rPr lang="pl-PL" sz="2400" dirty="0" smtClean="0">
                <a:solidFill>
                  <a:srgbClr val="FFFFFF"/>
                </a:solidFill>
                <a:latin typeface="+mn-lt"/>
              </a:rPr>
              <a:t>semantycznych: co postrzegamy, jak działamy. </a:t>
            </a:r>
            <a:endParaRPr lang="pl-PL" sz="2400" dirty="0">
              <a:solidFill>
                <a:srgbClr val="FFFFFF"/>
              </a:solidFill>
              <a:latin typeface="+mn-lt"/>
            </a:endParaRP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pl-PL" sz="2400" dirty="0" smtClean="0">
                <a:solidFill>
                  <a:srgbClr val="FFFFFF"/>
                </a:solidFill>
                <a:latin typeface="+mn-lt"/>
              </a:rPr>
              <a:t>Zmysły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: </a:t>
            </a:r>
            <a:r>
              <a:rPr lang="pl-PL" sz="2400" dirty="0" smtClean="0">
                <a:solidFill>
                  <a:srgbClr val="FFFFFF"/>
                </a:solidFill>
                <a:latin typeface="+mn-lt"/>
              </a:rPr>
              <a:t>widzę, słyszę, dotykam, wącham, smakuje, boję się. </a:t>
            </a:r>
            <a:r>
              <a:rPr lang="pl-PL" sz="2400" dirty="0">
                <a:solidFill>
                  <a:srgbClr val="FFFFFF"/>
                </a:solidFill>
                <a:latin typeface="+mn-lt"/>
              </a:rPr>
              <a:t/>
            </a:r>
            <a:br>
              <a:rPr lang="pl-PL" sz="2400" dirty="0">
                <a:solidFill>
                  <a:srgbClr val="FFFFFF"/>
                </a:solidFill>
                <a:latin typeface="+mn-lt"/>
              </a:rPr>
            </a:br>
            <a:r>
              <a:rPr lang="pl-PL" sz="2400" dirty="0" smtClean="0">
                <a:solidFill>
                  <a:srgbClr val="FFFFFF"/>
                </a:solidFill>
                <a:latin typeface="+mn-lt"/>
              </a:rPr>
              <a:t>Ruch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: </a:t>
            </a:r>
            <a:r>
              <a:rPr lang="pl-PL" sz="2400" dirty="0" smtClean="0">
                <a:solidFill>
                  <a:srgbClr val="FFFFFF"/>
                </a:solidFill>
                <a:latin typeface="+mn-lt"/>
              </a:rPr>
              <a:t>jem, manipuluję, przesuwam, podnoszę, pcham, pocieram, mówię, biegnę/idę.  </a:t>
            </a:r>
            <a:r>
              <a:rPr lang="pl-PL" sz="2400" dirty="0">
                <a:solidFill>
                  <a:srgbClr val="FFFFFF"/>
                </a:solidFill>
                <a:latin typeface="+mn-lt"/>
              </a:rPr>
              <a:t/>
            </a:r>
            <a:br>
              <a:rPr lang="pl-PL" sz="2400" dirty="0">
                <a:solidFill>
                  <a:srgbClr val="FFFFFF"/>
                </a:solidFill>
                <a:latin typeface="+mn-lt"/>
              </a:rPr>
            </a:br>
            <a:r>
              <a:rPr lang="pl-PL" sz="2400" dirty="0" smtClean="0">
                <a:solidFill>
                  <a:srgbClr val="FFFFFF"/>
                </a:solidFill>
                <a:latin typeface="+mn-lt"/>
              </a:rPr>
              <a:t>Akcje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: </a:t>
            </a:r>
            <a:r>
              <a:rPr lang="pl-PL" sz="2400" dirty="0" smtClean="0">
                <a:solidFill>
                  <a:srgbClr val="FFFFFF"/>
                </a:solidFill>
                <a:latin typeface="+mn-lt"/>
              </a:rPr>
              <a:t>łamać, jechać, czyścić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, </a:t>
            </a:r>
            <a:r>
              <a:rPr lang="pl-PL" sz="2400" dirty="0" smtClean="0">
                <a:solidFill>
                  <a:srgbClr val="FFFFFF"/>
                </a:solidFill>
                <a:latin typeface="+mn-lt"/>
              </a:rPr>
              <a:t>wejść, napełnić, otworzyć, nosić …  </a:t>
            </a:r>
            <a:endParaRPr lang="pl-PL" sz="24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3174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0"/>
            <a:ext cx="9223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340768"/>
            <a:ext cx="4838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6126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rmur">
  <a:themeElements>
    <a:clrScheme name="Marmur 3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Marm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1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15000"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rmur 1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mur 2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mur 3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27136</TotalTime>
  <Words>1073</Words>
  <Application>Microsoft Office PowerPoint</Application>
  <PresentationFormat>Pokaz na ekranie (4:3)</PresentationFormat>
  <Paragraphs>140</Paragraphs>
  <Slides>33</Slides>
  <Notes>33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33</vt:i4>
      </vt:variant>
    </vt:vector>
  </HeadingPairs>
  <TitlesOfParts>
    <vt:vector size="35" baseType="lpstr">
      <vt:lpstr>Projekt domyślny</vt:lpstr>
      <vt:lpstr>Marmur</vt:lpstr>
      <vt:lpstr> Komunikacja jako rezonans  między mózgami.  </vt:lpstr>
      <vt:lpstr>Plan </vt:lpstr>
      <vt:lpstr>Ośrodki mowy</vt:lpstr>
      <vt:lpstr>Język i kora</vt:lpstr>
      <vt:lpstr>Język (165 eksperymentów)</vt:lpstr>
      <vt:lpstr>Przestrzeń neuronalna</vt:lpstr>
      <vt:lpstr>Konektom</vt:lpstr>
      <vt:lpstr>Słowa w mózgu</vt:lpstr>
      <vt:lpstr>Neuroobrazowanie słów</vt:lpstr>
      <vt:lpstr>Semantyka w fMRI</vt:lpstr>
      <vt:lpstr>Prezentacja programu PowerPoint</vt:lpstr>
      <vt:lpstr>Prezentacja programu PowerPoint</vt:lpstr>
      <vt:lpstr>Semantyka z EEG</vt:lpstr>
      <vt:lpstr>Semantyka z EEG</vt:lpstr>
      <vt:lpstr>Lokalizacja  źródeł</vt:lpstr>
      <vt:lpstr>Mózg jako substrat myśli</vt:lpstr>
      <vt:lpstr>Fonologia  Semantyka</vt:lpstr>
      <vt:lpstr>Prezentacja programu PowerPoint</vt:lpstr>
      <vt:lpstr>Szczegółowy model</vt:lpstr>
      <vt:lpstr>Wyobraźnia i zmysły</vt:lpstr>
      <vt:lpstr>Segmentacja doświadczenia</vt:lpstr>
      <vt:lpstr>Prezentacja programu PowerPoint</vt:lpstr>
      <vt:lpstr>Czym są pojęcia</vt:lpstr>
      <vt:lpstr>Wzrokowe ERP i nauka</vt:lpstr>
      <vt:lpstr>Memy i neurony</vt:lpstr>
      <vt:lpstr>Prezentacja programu PowerPoint</vt:lpstr>
      <vt:lpstr>Siatka pojęciowa - zmienne bodźce</vt:lpstr>
      <vt:lpstr>Lekkie deformacje</vt:lpstr>
      <vt:lpstr>Szybkie konkluzje</vt:lpstr>
      <vt:lpstr>Skrzywiony obraz świata</vt:lpstr>
      <vt:lpstr>Rezonans</vt:lpstr>
      <vt:lpstr>Wymiary ludzkiego doświadczenia</vt:lpstr>
      <vt:lpstr>Prezentacja programu PowerPoint</vt:lpstr>
    </vt:vector>
  </TitlesOfParts>
  <Company>Nicolaus Copernicus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reprezentowane są pojęcia w mózgu i co z tego wynika</dc:title>
  <dc:subject>Brain, language, concepts</dc:subject>
  <dc:creator>Wlodzislaw Duch</dc:creator>
  <cp:keywords>Brain, language, concepts</cp:keywords>
  <cp:lastModifiedBy>Włodzisław Duch</cp:lastModifiedBy>
  <cp:revision>641</cp:revision>
  <cp:lastPrinted>1999-08-21T07:27:07Z</cp:lastPrinted>
  <dcterms:created xsi:type="dcterms:W3CDTF">1998-04-11T13:46:18Z</dcterms:created>
  <dcterms:modified xsi:type="dcterms:W3CDTF">2016-05-19T11:41:18Z</dcterms:modified>
</cp:coreProperties>
</file>